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7378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0F9"/>
    <a:srgbClr val="0070C0"/>
    <a:srgbClr val="DA7510"/>
    <a:srgbClr val="18C6C2"/>
    <a:srgbClr val="409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0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822" y="114"/>
      </p:cViewPr>
      <p:guideLst>
        <p:guide orient="horz" pos="504"/>
        <p:guide pos="7378"/>
        <p:guide pos="302"/>
        <p:guide orient="horz" pos="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D716-1B14-477F-8C7B-9D4F6847580A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EFD7-757B-4D27-9334-0E77FC9C65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30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89B928-3D8F-7393-F45A-BD58913A4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05AA3CB-F78B-76E5-5197-A94E4276D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185904-169A-82CC-BEF7-685520F8B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07C3B2-95DE-8531-A916-30FBB9EB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E3261D-47C8-8005-31CC-4ED5312F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45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8557BF-A895-3C5C-5B12-9506556B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DAC77C-DA61-603C-D70D-F9456E2B1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82F1D-7AF6-583A-2323-7A567001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B2D003-6494-E585-7CAF-5BDB69D7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824169-9A7F-5375-2403-C6FBAD1D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29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6E6E194-F77C-6EB8-5B9F-888A152DD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F326E7F-62E9-D166-FAA7-3A3CFDEE6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802AC9-FB34-5527-AD25-EE5845A2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C5E24C-0C42-FC32-F8EE-92B19F6D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C07C22-DD75-6ECD-9DF4-5BC188C6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19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31F5CE-C78A-BFEB-4B21-617E1566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F48430D-B9E4-001C-1B13-1EAD2AC31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48C5ED-621A-66A4-530A-4AE6C784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1DF6B1-BC75-08FE-6D3B-B33A8189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F42185-6653-EDBD-1603-FE26A704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31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F52F8A-FFD7-7FC8-B72A-CC028A74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A110FF9-1BD3-37EC-8B98-7B77A954B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01D740-7C8E-0474-F54D-41A128A1B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7FEAA2-FE77-5035-8AFB-D114E7FF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4907F8-45DF-2665-586B-08EDFFB3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27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CA9BB4-E13F-9691-8F6C-AF623736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454714-0768-DA75-9B73-09E31D6EC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D9D0C99-CC68-31B3-3D96-C77695546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62B5B0-B046-2208-82A1-64E3005E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EA44C1-D14E-EA4F-DDF1-0DF01E5A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5F6223-556B-EE82-0B56-FA159DDE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21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D57D97-2ED0-AB46-7E19-0FCF3145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29ED01-D377-B169-FB6E-6535526E4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F5B6DDE-43DB-8D0E-4B9B-79AD436D8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5326299-3338-4AFC-D563-A93BC92C5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087527B-17D2-F347-59AF-4E5FDA04E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E76BEED-A3C0-09AF-4961-4124BDC9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BD75929-9473-74D6-8413-1BCEA570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EE6E74C-288E-FF12-F77E-7E36FB8A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83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BB99DB-9FDF-6EBF-240E-2B7B172A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F9501BF-7C9F-F025-161B-9534078D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EF7BD90-7A1A-D1AE-3CD5-49B362D6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678713B-09A3-B23B-8758-7896A3F1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18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EB4E1FF-9C94-AC3B-ACA6-20D1AB62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6BBD71F-9578-4A2C-2240-8301F638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EB96DA7-7563-8FEB-CDA4-92AF86FA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84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E407AB-70AD-3072-D6C6-CB3B1F09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F3DD96-DE1D-D49A-6992-3319CD51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B6495-1CD6-D9CB-9A26-A1313D3BD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37FBC7-71C6-4D11-595F-1A474A4F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20BA95C-E44F-927F-7EAB-7184FAD1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FF258D-A84F-BF07-8E43-DA3AA45A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0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363345-DC64-8B0A-AE32-58D8E5B8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6ACCB0-47F1-812E-9474-DD07D6416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231C526-9712-ED4F-DBE5-DE88780C9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E63E16-21D1-4D40-8750-126067A4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E9AD71-1A49-6345-07BE-C3FA2E48D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F2295F-2DFD-4790-01D1-D270DED8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81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515151-9F04-816C-0393-62B06916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644D6C-5359-E3AC-E1A9-6AE8EFDBD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D56691-E49F-D288-FC53-E7ADFABEA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36E2D-967C-4068-A213-E30A045C1274}" type="datetimeFigureOut">
              <a:rPr lang="ko-KR" altLang="en-US" smtClean="0"/>
              <a:t>2023-07-10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99CBCC-39B6-A334-B7A7-E004DF277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4BD281-7E74-808A-AA83-C2E47D14B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2250-599D-4A3B-AEEA-E698C623C8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98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34BDD234-8A3D-66F4-C2A6-8B672F5888BF}"/>
              </a:ext>
            </a:extLst>
          </p:cNvPr>
          <p:cNvSpPr/>
          <p:nvPr/>
        </p:nvSpPr>
        <p:spPr>
          <a:xfrm>
            <a:off x="0" y="1"/>
            <a:ext cx="12192000" cy="4495160"/>
          </a:xfrm>
          <a:prstGeom prst="rect">
            <a:avLst/>
          </a:prstGeom>
          <a:solidFill>
            <a:srgbClr val="E5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D274D-8A4D-E12E-D29F-372FE56C55B8}"/>
              </a:ext>
            </a:extLst>
          </p:cNvPr>
          <p:cNvSpPr txBox="1"/>
          <p:nvPr/>
        </p:nvSpPr>
        <p:spPr>
          <a:xfrm>
            <a:off x="512999" y="1164788"/>
            <a:ext cx="396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더불어민주당 경기도당 청년위원회 자문위원회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1713D-0BFA-7BAC-033D-9832FA18DDB3}"/>
              </a:ext>
            </a:extLst>
          </p:cNvPr>
          <p:cNvSpPr txBox="1"/>
          <p:nvPr/>
        </p:nvSpPr>
        <p:spPr>
          <a:xfrm>
            <a:off x="418108" y="1529120"/>
            <a:ext cx="76049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청년주거정책</a:t>
            </a:r>
            <a:endParaRPr lang="en-US" altLang="ko-KR" sz="4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  <a:p>
            <a:r>
              <a: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전세사기 방지를 위한 정책</a:t>
            </a:r>
            <a:endParaRPr lang="en-US" altLang="ko-KR" sz="4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  <a:p>
            <a:endParaRPr lang="en-US" altLang="ko-KR" sz="4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BA49CB2-5BB2-142B-3175-39056E1C8F10}"/>
              </a:ext>
            </a:extLst>
          </p:cNvPr>
          <p:cNvCxnSpPr>
            <a:cxnSpLocks/>
          </p:cNvCxnSpPr>
          <p:nvPr/>
        </p:nvCxnSpPr>
        <p:spPr>
          <a:xfrm>
            <a:off x="0" y="449516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60F3FCF-4087-5716-70B0-C8D1952EFC43}"/>
              </a:ext>
            </a:extLst>
          </p:cNvPr>
          <p:cNvSpPr/>
          <p:nvPr/>
        </p:nvSpPr>
        <p:spPr>
          <a:xfrm>
            <a:off x="528367" y="3098781"/>
            <a:ext cx="8598890" cy="5818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77D360-5CBF-0925-6750-72030DF3BF89}"/>
              </a:ext>
            </a:extLst>
          </p:cNvPr>
          <p:cNvSpPr txBox="1"/>
          <p:nvPr/>
        </p:nvSpPr>
        <p:spPr>
          <a:xfrm>
            <a:off x="658996" y="3218988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7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월 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8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일 오후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9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시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, 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온라인 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zoom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C81670-2829-DCBA-9643-9404D7ED67D8}"/>
              </a:ext>
            </a:extLst>
          </p:cNvPr>
          <p:cNvSpPr txBox="1"/>
          <p:nvPr/>
        </p:nvSpPr>
        <p:spPr>
          <a:xfrm>
            <a:off x="9248040" y="4799416"/>
            <a:ext cx="2390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#HASHTAG</a:t>
            </a:r>
            <a:endParaRPr lang="ko-KR" altLang="en-US" sz="3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alpha val="20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5287C7-2882-7F3C-E430-BD7E47E6F3FB}"/>
              </a:ext>
            </a:extLst>
          </p:cNvPr>
          <p:cNvSpPr txBox="1"/>
          <p:nvPr/>
        </p:nvSpPr>
        <p:spPr>
          <a:xfrm>
            <a:off x="9248040" y="5477741"/>
            <a:ext cx="2390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#HASHTAG</a:t>
            </a:r>
            <a:endParaRPr lang="ko-KR" altLang="en-US" sz="3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alpha val="20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A50700-B7D1-D40F-620C-FEDFB1E08963}"/>
              </a:ext>
            </a:extLst>
          </p:cNvPr>
          <p:cNvSpPr txBox="1"/>
          <p:nvPr/>
        </p:nvSpPr>
        <p:spPr>
          <a:xfrm>
            <a:off x="9248040" y="6156066"/>
            <a:ext cx="2390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alpha val="20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#HASHTAG</a:t>
            </a:r>
            <a:endParaRPr lang="ko-KR" altLang="en-US" sz="3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alpha val="20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pic>
        <p:nvPicPr>
          <p:cNvPr id="3" name="그림 2" descr="건물, 스카이라인, 도시 풍경, 대도시이(가) 표시된 사진">
            <a:extLst>
              <a:ext uri="{FF2B5EF4-FFF2-40B4-BE49-F238E27FC236}">
                <a16:creationId xmlns:a16="http://schemas.microsoft.com/office/drawing/2014/main" id="{EE411331-0864-8AF6-C2BE-23EDDA2C0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15029"/>
            <a:ext cx="12192000" cy="26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4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34BDD234-8A3D-66F4-C2A6-8B672F5888BF}"/>
              </a:ext>
            </a:extLst>
          </p:cNvPr>
          <p:cNvSpPr/>
          <p:nvPr/>
        </p:nvSpPr>
        <p:spPr>
          <a:xfrm>
            <a:off x="0" y="-1"/>
            <a:ext cx="12192000" cy="1106501"/>
          </a:xfrm>
          <a:prstGeom prst="rect">
            <a:avLst/>
          </a:prstGeom>
          <a:gradFill>
            <a:gsLst>
              <a:gs pos="0">
                <a:srgbClr val="0070C0">
                  <a:alpha val="1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D274D-8A4D-E12E-D29F-372FE56C55B8}"/>
              </a:ext>
            </a:extLst>
          </p:cNvPr>
          <p:cNvSpPr txBox="1"/>
          <p:nvPr/>
        </p:nvSpPr>
        <p:spPr>
          <a:xfrm>
            <a:off x="396430" y="245887"/>
            <a:ext cx="218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ko-KR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  <a:p>
            <a:r>
              <a: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.</a:t>
            </a:r>
            <a:endParaRPr lang="ko-KR" altLang="en-US" sz="1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1713D-0BFA-7BAC-033D-9832FA18DDB3}"/>
              </a:ext>
            </a:extLst>
          </p:cNvPr>
          <p:cNvSpPr txBox="1"/>
          <p:nvPr/>
        </p:nvSpPr>
        <p:spPr>
          <a:xfrm>
            <a:off x="358010" y="445672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현행 전세제도의 문제점</a:t>
            </a:r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E874C-4F62-8697-BF50-AC31991FBFA9}"/>
              </a:ext>
            </a:extLst>
          </p:cNvPr>
          <p:cNvSpPr txBox="1"/>
          <p:nvPr/>
        </p:nvSpPr>
        <p:spPr>
          <a:xfrm>
            <a:off x="536028" y="1450428"/>
            <a:ext cx="1099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대한민국을 제외한 전세계에 찾아보기 힘든 특이한제도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806F3-936B-BA2C-19EC-28AA43C89090}"/>
              </a:ext>
            </a:extLst>
          </p:cNvPr>
          <p:cNvSpPr txBox="1"/>
          <p:nvPr/>
        </p:nvSpPr>
        <p:spPr>
          <a:xfrm>
            <a:off x="893379" y="2081048"/>
            <a:ext cx="959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주택가격 </a:t>
            </a:r>
            <a:r>
              <a:rPr lang="en-US" altLang="ko-KR" dirty="0"/>
              <a:t>3</a:t>
            </a:r>
            <a:r>
              <a:rPr lang="ko-KR" altLang="en-US" dirty="0"/>
              <a:t>억</a:t>
            </a:r>
            <a:r>
              <a:rPr lang="en-US" altLang="ko-KR" dirty="0"/>
              <a:t>,</a:t>
            </a:r>
            <a:r>
              <a:rPr lang="ko-KR" altLang="en-US" dirty="0"/>
              <a:t> 전세가격 </a:t>
            </a:r>
            <a:r>
              <a:rPr lang="en-US" altLang="ko-KR" dirty="0"/>
              <a:t>2</a:t>
            </a:r>
            <a:r>
              <a:rPr lang="ko-KR" altLang="en-US" dirty="0"/>
              <a:t>억 일 경우 </a:t>
            </a:r>
            <a:r>
              <a:rPr lang="en-US" altLang="ko-KR" dirty="0"/>
              <a:t>1</a:t>
            </a:r>
            <a:r>
              <a:rPr lang="ko-KR" altLang="en-US" dirty="0"/>
              <a:t>억으로 주택구매 가능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* DSR </a:t>
            </a:r>
            <a:r>
              <a:rPr lang="ko-KR" altLang="en-US" dirty="0"/>
              <a:t>규제 해당되지 않음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50056-E4BC-DEF5-AAD2-E6D5B087FB69}"/>
              </a:ext>
            </a:extLst>
          </p:cNvPr>
          <p:cNvSpPr txBox="1"/>
          <p:nvPr/>
        </p:nvSpPr>
        <p:spPr>
          <a:xfrm>
            <a:off x="536028" y="3310359"/>
            <a:ext cx="8156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오르면 내 꺼</a:t>
            </a:r>
            <a:r>
              <a:rPr lang="en-US" altLang="ko-KR" dirty="0"/>
              <a:t>, </a:t>
            </a:r>
            <a:r>
              <a:rPr lang="ko-KR" altLang="en-US" dirty="0"/>
              <a:t>내리면 네 꺼 책임 없는 갭 투자</a:t>
            </a:r>
            <a:endParaRPr lang="en-US" altLang="ko-KR" dirty="0"/>
          </a:p>
          <a:p>
            <a:r>
              <a:rPr lang="en-US" altLang="ko-KR" dirty="0"/>
              <a:t>    </a:t>
            </a:r>
          </a:p>
          <a:p>
            <a:r>
              <a:rPr lang="en-US" altLang="ko-KR" dirty="0"/>
              <a:t>    </a:t>
            </a:r>
          </a:p>
          <a:p>
            <a:pPr marL="285750" indent="-285750">
              <a:buFontTx/>
              <a:buChar char="-"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896F7-6EE2-46AD-9F98-2FA793982D2F}"/>
              </a:ext>
            </a:extLst>
          </p:cNvPr>
          <p:cNvSpPr txBox="1"/>
          <p:nvPr/>
        </p:nvSpPr>
        <p:spPr>
          <a:xfrm>
            <a:off x="536028" y="4233689"/>
            <a:ext cx="8563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전세사기의 약 </a:t>
            </a:r>
            <a:r>
              <a:rPr lang="en-US" altLang="ko-KR" dirty="0"/>
              <a:t>70%</a:t>
            </a:r>
            <a:r>
              <a:rPr lang="ko-KR" altLang="en-US" dirty="0"/>
              <a:t> </a:t>
            </a:r>
            <a:r>
              <a:rPr lang="en-US" altLang="ko-KR" dirty="0"/>
              <a:t>20-30 </a:t>
            </a:r>
            <a:r>
              <a:rPr lang="ko-KR" altLang="en-US" dirty="0"/>
              <a:t>청년</a:t>
            </a:r>
            <a:endParaRPr lang="en-US" altLang="ko-KR" dirty="0"/>
          </a:p>
          <a:p>
            <a:r>
              <a:rPr lang="en-US" altLang="ko-KR" dirty="0"/>
              <a:t>    </a:t>
            </a:r>
          </a:p>
          <a:p>
            <a:r>
              <a:rPr lang="en-US" altLang="ko-K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133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34BDD234-8A3D-66F4-C2A6-8B672F5888BF}"/>
              </a:ext>
            </a:extLst>
          </p:cNvPr>
          <p:cNvSpPr/>
          <p:nvPr/>
        </p:nvSpPr>
        <p:spPr>
          <a:xfrm>
            <a:off x="0" y="-1"/>
            <a:ext cx="12192000" cy="1106501"/>
          </a:xfrm>
          <a:prstGeom prst="rect">
            <a:avLst/>
          </a:prstGeom>
          <a:gradFill>
            <a:gsLst>
              <a:gs pos="0">
                <a:srgbClr val="18C6C2">
                  <a:alpha val="10000"/>
                </a:srgbClr>
              </a:gs>
              <a:gs pos="100000">
                <a:srgbClr val="18C6C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1C594-E78A-9521-8E93-FEF0D5BEDDB4}"/>
              </a:ext>
            </a:extLst>
          </p:cNvPr>
          <p:cNvSpPr txBox="1"/>
          <p:nvPr/>
        </p:nvSpPr>
        <p:spPr>
          <a:xfrm>
            <a:off x="10224306" y="33830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CHAPTER 02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1713D-0BFA-7BAC-033D-9832FA18DDB3}"/>
              </a:ext>
            </a:extLst>
          </p:cNvPr>
          <p:cNvSpPr txBox="1"/>
          <p:nvPr/>
        </p:nvSpPr>
        <p:spPr>
          <a:xfrm>
            <a:off x="358010" y="445672"/>
            <a:ext cx="373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현 정부에서의 해결방안 </a:t>
            </a:r>
            <a:r>
              <a: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6C2B5-1D83-848A-D8F1-C569F4949C69}"/>
              </a:ext>
            </a:extLst>
          </p:cNvPr>
          <p:cNvSpPr txBox="1"/>
          <p:nvPr/>
        </p:nvSpPr>
        <p:spPr>
          <a:xfrm>
            <a:off x="475844" y="1286106"/>
            <a:ext cx="1016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0" dirty="0">
                <a:solidFill>
                  <a:srgbClr val="000000"/>
                </a:solidFill>
                <a:effectLst/>
                <a:latin typeface="나눔바른고딕"/>
              </a:rPr>
              <a:t>피해자를 위한 해결방안</a:t>
            </a:r>
            <a:endParaRPr lang="en-US" altLang="ko-KR" b="1" i="0" dirty="0">
              <a:solidFill>
                <a:srgbClr val="000000"/>
              </a:solidFill>
              <a:effectLst/>
              <a:latin typeface="나눔바른고딕"/>
            </a:endParaRPr>
          </a:p>
          <a:p>
            <a:endParaRPr lang="en-US" altLang="ko-KR" dirty="0">
              <a:solidFill>
                <a:srgbClr val="000000"/>
              </a:solidFill>
              <a:latin typeface="나눔바른고딕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"/>
              </a:rPr>
              <a:t>전세사기 특별법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"/>
              </a:rPr>
              <a:t>'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"/>
              </a:rPr>
              <a:t>국회통과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"/>
              </a:rPr>
              <a:t>…"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바른고딕"/>
              </a:rPr>
              <a:t>피해자 금융 지원 확대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바른고딕"/>
              </a:rPr>
              <a:t>"</a:t>
            </a:r>
          </a:p>
          <a:p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DCD778-D5B6-A8C1-D60F-6D68121898E4}"/>
              </a:ext>
            </a:extLst>
          </p:cNvPr>
          <p:cNvSpPr txBox="1"/>
          <p:nvPr/>
        </p:nvSpPr>
        <p:spPr>
          <a:xfrm>
            <a:off x="667206" y="2209735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정부 부담 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70% '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경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·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공매 대행 서비스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 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지원</a:t>
            </a:r>
            <a:br>
              <a:rPr lang="ko-KR" altLang="en-US" dirty="0"/>
            </a:br>
            <a:r>
              <a:rPr lang="ko-KR" altLang="en-US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최우선 변제금만큼 무이자 대출 최장 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br>
              <a:rPr lang="ko-KR" altLang="en-US" dirty="0"/>
            </a:br>
            <a:r>
              <a:rPr lang="ko-KR" altLang="en-US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지원 대상 피해자 보증금 범위 최대 </a:t>
            </a:r>
            <a:r>
              <a:rPr lang="en-US" altLang="ko-KR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i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억원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F2A3B-A3CE-32E7-90AB-51546FCC29C2}"/>
              </a:ext>
            </a:extLst>
          </p:cNvPr>
          <p:cNvSpPr txBox="1"/>
          <p:nvPr/>
        </p:nvSpPr>
        <p:spPr>
          <a:xfrm>
            <a:off x="475844" y="4430261"/>
            <a:ext cx="645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i="0" dirty="0">
                <a:solidFill>
                  <a:srgbClr val="121212"/>
                </a:solidFill>
                <a:effectLst/>
                <a:latin typeface="Noto Sans KR"/>
              </a:rPr>
              <a:t>정부</a:t>
            </a:r>
            <a:r>
              <a:rPr lang="en-US" altLang="ko-KR" i="0" dirty="0">
                <a:solidFill>
                  <a:srgbClr val="121212"/>
                </a:solidFill>
                <a:effectLst/>
                <a:latin typeface="Noto Sans KR"/>
              </a:rPr>
              <a:t>, </a:t>
            </a:r>
            <a:r>
              <a:rPr lang="ko-KR" altLang="en-US" i="0" dirty="0">
                <a:solidFill>
                  <a:srgbClr val="121212"/>
                </a:solidFill>
                <a:effectLst/>
                <a:latin typeface="Noto Sans KR"/>
              </a:rPr>
              <a:t>전세금 반환 목적 대출 규제 푼다</a:t>
            </a:r>
            <a:r>
              <a:rPr lang="en-US" altLang="ko-KR" i="0" dirty="0">
                <a:solidFill>
                  <a:srgbClr val="121212"/>
                </a:solidFill>
                <a:effectLst/>
                <a:latin typeface="Noto Sans KR"/>
              </a:rPr>
              <a:t>…</a:t>
            </a:r>
            <a:r>
              <a:rPr lang="ko-KR" altLang="en-US" i="0" dirty="0">
                <a:solidFill>
                  <a:srgbClr val="121212"/>
                </a:solidFill>
                <a:effectLst/>
                <a:latin typeface="Noto Sans KR"/>
              </a:rPr>
              <a:t>종부세 부담도 완화</a:t>
            </a:r>
          </a:p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3C16CE-3872-9F1C-697E-FB38740E69DC}"/>
              </a:ext>
            </a:extLst>
          </p:cNvPr>
          <p:cNvSpPr txBox="1"/>
          <p:nvPr/>
        </p:nvSpPr>
        <p:spPr>
          <a:xfrm>
            <a:off x="525517" y="4997502"/>
            <a:ext cx="9827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rgbClr val="121212"/>
                </a:solidFill>
                <a:effectLst/>
                <a:latin typeface="Noto Sans KR"/>
              </a:rPr>
              <a:t>정부가 올해 하반기부터 전세보증금 반환 목적에 한해 개인에게 적용되는 대출규제 기준을 </a:t>
            </a:r>
            <a:endParaRPr lang="en-US" altLang="ko-KR" b="0" i="0" dirty="0">
              <a:solidFill>
                <a:srgbClr val="121212"/>
              </a:solidFill>
              <a:effectLst/>
              <a:latin typeface="Noto Sans KR"/>
            </a:endParaRPr>
          </a:p>
          <a:p>
            <a:r>
              <a:rPr lang="ko-KR" altLang="en-US" b="0" i="0" dirty="0" err="1">
                <a:solidFill>
                  <a:srgbClr val="121212"/>
                </a:solidFill>
                <a:effectLst/>
                <a:latin typeface="Noto Sans KR"/>
              </a:rPr>
              <a:t>총부채원리금상환비율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Noto Sans KR"/>
              </a:rPr>
              <a:t>(DSR) 40%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Noto Sans KR"/>
              </a:rPr>
              <a:t>가 아닌 총부채상환비율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Noto Sans KR"/>
              </a:rPr>
              <a:t>(DTI) 60%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Noto Sans KR"/>
              </a:rPr>
              <a:t>로 적용하겠다고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Noto Sans KR"/>
              </a:rPr>
              <a:t>4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Noto Sans KR"/>
              </a:rPr>
              <a:t>일 밝혔다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Noto Sans KR"/>
              </a:rPr>
              <a:t>.</a:t>
            </a:r>
          </a:p>
          <a:p>
            <a:r>
              <a:rPr lang="en-US" altLang="ko-KR" b="0" i="0" dirty="0">
                <a:solidFill>
                  <a:srgbClr val="121212"/>
                </a:solidFill>
                <a:effectLst/>
                <a:latin typeface="Noto Sans KR"/>
              </a:rPr>
              <a:t>'</a:t>
            </a:r>
            <a:r>
              <a:rPr lang="ko-KR" altLang="en-US" b="0" i="0" dirty="0" err="1">
                <a:solidFill>
                  <a:srgbClr val="121212"/>
                </a:solidFill>
                <a:effectLst/>
                <a:latin typeface="Noto Sans KR"/>
              </a:rPr>
              <a:t>역전세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Noto Sans KR"/>
              </a:rPr>
              <a:t>' </a:t>
            </a:r>
            <a:r>
              <a:rPr lang="ko-KR" altLang="en-US" b="0" i="0" dirty="0">
                <a:solidFill>
                  <a:srgbClr val="121212"/>
                </a:solidFill>
                <a:effectLst/>
                <a:latin typeface="Noto Sans KR"/>
              </a:rPr>
              <a:t>등 임대차 시장 리스크를 관리하기 위한 조치다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Noto Sans KR"/>
              </a:rPr>
              <a:t>.</a:t>
            </a:r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700B3F-EE7A-C053-5566-1533ED468738}"/>
              </a:ext>
            </a:extLst>
          </p:cNvPr>
          <p:cNvSpPr txBox="1"/>
          <p:nvPr/>
        </p:nvSpPr>
        <p:spPr>
          <a:xfrm>
            <a:off x="475844" y="3855687"/>
            <a:ext cx="336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집주인을 위한 해결방안</a:t>
            </a:r>
          </a:p>
        </p:txBody>
      </p:sp>
    </p:spTree>
    <p:extLst>
      <p:ext uri="{BB962C8B-B14F-4D97-AF65-F5344CB8AC3E}">
        <p14:creationId xmlns:p14="http://schemas.microsoft.com/office/powerpoint/2010/main" val="190385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34BDD234-8A3D-66F4-C2A6-8B672F5888BF}"/>
              </a:ext>
            </a:extLst>
          </p:cNvPr>
          <p:cNvSpPr/>
          <p:nvPr/>
        </p:nvSpPr>
        <p:spPr>
          <a:xfrm>
            <a:off x="0" y="-1"/>
            <a:ext cx="12192000" cy="1106501"/>
          </a:xfrm>
          <a:prstGeom prst="rect">
            <a:avLst/>
          </a:prstGeom>
          <a:gradFill>
            <a:gsLst>
              <a:gs pos="0">
                <a:srgbClr val="40942C">
                  <a:alpha val="10000"/>
                </a:srgbClr>
              </a:gs>
              <a:gs pos="100000">
                <a:srgbClr val="40942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1C594-E78A-9521-8E93-FEF0D5BEDDB4}"/>
              </a:ext>
            </a:extLst>
          </p:cNvPr>
          <p:cNvSpPr txBox="1"/>
          <p:nvPr/>
        </p:nvSpPr>
        <p:spPr>
          <a:xfrm>
            <a:off x="10224306" y="33830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CHAPTER 03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82B9BB-8718-F0E1-DEF3-D729689627D5}"/>
              </a:ext>
            </a:extLst>
          </p:cNvPr>
          <p:cNvSpPr txBox="1"/>
          <p:nvPr/>
        </p:nvSpPr>
        <p:spPr>
          <a:xfrm>
            <a:off x="578069" y="1198179"/>
            <a:ext cx="972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은행 </a:t>
            </a:r>
            <a:r>
              <a:rPr lang="en-US" altLang="ko-KR" dirty="0"/>
              <a:t>= </a:t>
            </a:r>
            <a:r>
              <a:rPr lang="ko-KR" altLang="en-US" dirty="0"/>
              <a:t>주택담보대출</a:t>
            </a:r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2CF5D-7BA4-0E15-2615-BBDFD15A3269}"/>
              </a:ext>
            </a:extLst>
          </p:cNvPr>
          <p:cNvSpPr txBox="1"/>
          <p:nvPr/>
        </p:nvSpPr>
        <p:spPr>
          <a:xfrm>
            <a:off x="819807" y="165919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주택가격</a:t>
            </a:r>
            <a:r>
              <a:rPr lang="en-US" altLang="ko-KR" dirty="0"/>
              <a:t>(</a:t>
            </a:r>
            <a:r>
              <a:rPr lang="ko-KR" altLang="en-US" dirty="0"/>
              <a:t>감정가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en-US" altLang="ko-KR" dirty="0"/>
              <a:t>60~70% </a:t>
            </a:r>
            <a:r>
              <a:rPr lang="ko-KR" altLang="en-US" dirty="0"/>
              <a:t>대출</a:t>
            </a:r>
            <a:endParaRPr lang="en-US" altLang="ko-KR" dirty="0"/>
          </a:p>
          <a:p>
            <a:r>
              <a:rPr lang="ko-KR" altLang="en-US" dirty="0"/>
              <a:t>대출금액의 </a:t>
            </a:r>
            <a:r>
              <a:rPr lang="en-US" altLang="ko-KR" dirty="0"/>
              <a:t>120-130%</a:t>
            </a:r>
            <a:r>
              <a:rPr lang="ko-KR" altLang="en-US" dirty="0"/>
              <a:t>를 근저당설정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64932-55F3-5C8B-4830-9B47EB372A42}"/>
              </a:ext>
            </a:extLst>
          </p:cNvPr>
          <p:cNvSpPr txBox="1"/>
          <p:nvPr/>
        </p:nvSpPr>
        <p:spPr>
          <a:xfrm>
            <a:off x="819807" y="2446761"/>
            <a:ext cx="8008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주택을 담보로 대출 </a:t>
            </a:r>
            <a:r>
              <a:rPr lang="ko-KR" altLang="en-US" i="0" dirty="0" err="1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받은사람이</a:t>
            </a:r>
            <a:r>
              <a:rPr lang="ko-KR" altLang="en-US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 연체를 할 경우에는</a:t>
            </a:r>
            <a:r>
              <a:rPr lang="en-US" altLang="ko-KR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?</a:t>
            </a:r>
          </a:p>
          <a:p>
            <a:endParaRPr lang="en-US" altLang="ko-KR" i="0" dirty="0">
              <a:solidFill>
                <a:srgbClr val="FF0000"/>
              </a:solidFill>
              <a:effectLst/>
              <a:latin typeface="Malgun Gothic" panose="020B0503020000020004" pitchFamily="50" charset="-127"/>
              <a:ea typeface="Malgun Gothic" panose="020B0503020000020004" pitchFamily="50" charset="-127"/>
            </a:endParaRPr>
          </a:p>
          <a:p>
            <a:r>
              <a:rPr lang="ko-KR" altLang="en-US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은행은 법원에 해당 주택에 대한 경매신청을 하게 되고</a:t>
            </a:r>
            <a:r>
              <a:rPr lang="en-US" altLang="ko-KR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, </a:t>
            </a:r>
          </a:p>
          <a:p>
            <a:r>
              <a:rPr lang="ko-KR" altLang="en-US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그 다음의 절차는 집 주인의 의사와는 상관없이 진행된다</a:t>
            </a:r>
            <a:r>
              <a:rPr lang="en-US" altLang="ko-KR" i="0" dirty="0">
                <a:solidFill>
                  <a:srgbClr val="FF0000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0F3B9-4441-4862-75DF-7BF023171000}"/>
              </a:ext>
            </a:extLst>
          </p:cNvPr>
          <p:cNvSpPr txBox="1"/>
          <p:nvPr/>
        </p:nvSpPr>
        <p:spPr>
          <a:xfrm>
            <a:off x="578069" y="4016422"/>
            <a:ext cx="10594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임차인도 임대인에게 주택을 담보로 돈을 빌려준 사람</a:t>
            </a:r>
            <a:r>
              <a:rPr lang="en-US" altLang="ko-KR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C294C-FDC4-3E16-5D52-063160DD2D76}"/>
              </a:ext>
            </a:extLst>
          </p:cNvPr>
          <p:cNvSpPr txBox="1"/>
          <p:nvPr/>
        </p:nvSpPr>
        <p:spPr>
          <a:xfrm>
            <a:off x="578069" y="4385754"/>
            <a:ext cx="991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이자를 받는 대신</a:t>
            </a:r>
            <a:r>
              <a:rPr lang="en-US" altLang="ko-KR" dirty="0"/>
              <a:t>, </a:t>
            </a:r>
            <a:r>
              <a:rPr lang="ko-KR" altLang="en-US" dirty="0"/>
              <a:t>집에 거주 할 수 있는 권리를 얻음</a:t>
            </a:r>
            <a:endParaRPr lang="en-US" altLang="ko-K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58EF0-6B22-D4F1-7261-61A56332F042}"/>
              </a:ext>
            </a:extLst>
          </p:cNvPr>
          <p:cNvSpPr txBox="1"/>
          <p:nvPr/>
        </p:nvSpPr>
        <p:spPr>
          <a:xfrm>
            <a:off x="396430" y="245887"/>
            <a:ext cx="5386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전세사기 어떻게 </a:t>
            </a:r>
            <a:r>
              <a:rPr lang="ko-KR" altLang="en-US" sz="2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막을수</a:t>
            </a:r>
            <a:r>
              <a:rPr lang="ko-KR" altLang="en-US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 있을까</a:t>
            </a:r>
            <a:r>
              <a: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88881-730D-6C84-1F84-2E0808D5464E}"/>
              </a:ext>
            </a:extLst>
          </p:cNvPr>
          <p:cNvSpPr txBox="1"/>
          <p:nvPr/>
        </p:nvSpPr>
        <p:spPr>
          <a:xfrm>
            <a:off x="1010194" y="4929051"/>
            <a:ext cx="768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임대인이 전세금 미반환시</a:t>
            </a:r>
            <a:r>
              <a:rPr lang="en-US" altLang="ko-KR" dirty="0">
                <a:solidFill>
                  <a:srgbClr val="FF0000"/>
                </a:solidFill>
              </a:rPr>
              <a:t>?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소송을 통해 임차인의 전세사기를 </a:t>
            </a:r>
            <a:r>
              <a:rPr lang="ko-KR" altLang="en-US" dirty="0" err="1">
                <a:solidFill>
                  <a:srgbClr val="FF0000"/>
                </a:solidFill>
              </a:rPr>
              <a:t>입증해야함</a:t>
            </a:r>
            <a:endParaRPr lang="en-US" altLang="ko-K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5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34BDD234-8A3D-66F4-C2A6-8B672F5888BF}"/>
              </a:ext>
            </a:extLst>
          </p:cNvPr>
          <p:cNvSpPr/>
          <p:nvPr/>
        </p:nvSpPr>
        <p:spPr>
          <a:xfrm>
            <a:off x="0" y="-1"/>
            <a:ext cx="12192000" cy="1106501"/>
          </a:xfrm>
          <a:prstGeom prst="rect">
            <a:avLst/>
          </a:prstGeom>
          <a:gradFill>
            <a:gsLst>
              <a:gs pos="0">
                <a:srgbClr val="DA7510">
                  <a:alpha val="10000"/>
                </a:srgbClr>
              </a:gs>
              <a:gs pos="100000">
                <a:srgbClr val="DA751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91C594-E78A-9521-8E93-FEF0D5BEDDB4}"/>
              </a:ext>
            </a:extLst>
          </p:cNvPr>
          <p:cNvSpPr txBox="1"/>
          <p:nvPr/>
        </p:nvSpPr>
        <p:spPr>
          <a:xfrm>
            <a:off x="10224306" y="33830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CHAPTER 04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D20140-DBF8-5673-F968-B9FCEDD444DF}"/>
              </a:ext>
            </a:extLst>
          </p:cNvPr>
          <p:cNvSpPr txBox="1"/>
          <p:nvPr/>
        </p:nvSpPr>
        <p:spPr>
          <a:xfrm>
            <a:off x="483476" y="1106500"/>
            <a:ext cx="1020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전세권이란</a:t>
            </a:r>
            <a:r>
              <a:rPr lang="en-US" altLang="ko-KR" dirty="0"/>
              <a:t>?</a:t>
            </a:r>
          </a:p>
          <a:p>
            <a:endParaRPr lang="en-US" altLang="ko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DF8BF-514B-AA41-3050-6D38B4C4872C}"/>
              </a:ext>
            </a:extLst>
          </p:cNvPr>
          <p:cNvSpPr txBox="1"/>
          <p:nvPr/>
        </p:nvSpPr>
        <p:spPr>
          <a:xfrm>
            <a:off x="662152" y="1650124"/>
            <a:ext cx="8586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b="1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민법 제</a:t>
            </a:r>
            <a:r>
              <a:rPr lang="en-US" altLang="ko-KR" b="1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303</a:t>
            </a:r>
            <a:r>
              <a:rPr lang="ko-KR" altLang="en-US" b="1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조</a:t>
            </a:r>
            <a:r>
              <a:rPr lang="en-US" altLang="ko-KR" b="1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전세권의 내용</a:t>
            </a:r>
            <a:r>
              <a:rPr lang="en-US" altLang="ko-KR" b="1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endParaRPr lang="ko-KR" altLang="en-US" b="0" i="0" dirty="0">
              <a:solidFill>
                <a:srgbClr val="2A2927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l"/>
            <a:r>
              <a:rPr lang="ko-KR" altLang="en-US" b="0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① 전세권자는 전세금을 지급하고 타인의 부동산을 점유하여 그 부동산의 용도에 좇아 </a:t>
            </a:r>
            <a:r>
              <a:rPr lang="ko-KR" altLang="en-US" b="0" i="0" dirty="0" err="1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사용ㆍ수익하며</a:t>
            </a:r>
            <a:r>
              <a:rPr lang="en-US" altLang="ko-KR" b="0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b="0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그 부동산 전부에 대하여 </a:t>
            </a:r>
            <a:r>
              <a:rPr lang="ko-KR" altLang="en-US" b="0" i="0" dirty="0" err="1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후순위권리자</a:t>
            </a:r>
            <a:r>
              <a:rPr lang="ko-KR" altLang="en-US" b="0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 기타 채권자보다 전세금의 우선변제를 받을 권리가 있다</a:t>
            </a:r>
            <a:r>
              <a:rPr lang="en-US" altLang="ko-KR" b="0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 </a:t>
            </a:r>
            <a:r>
              <a:rPr lang="en-US" altLang="ko-KR" b="0" i="0" dirty="0">
                <a:solidFill>
                  <a:srgbClr val="52738C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&lt;</a:t>
            </a:r>
            <a:r>
              <a:rPr lang="ko-KR" altLang="en-US" b="0" i="0" dirty="0">
                <a:solidFill>
                  <a:srgbClr val="52738C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개정 </a:t>
            </a:r>
            <a:r>
              <a:rPr lang="en-US" altLang="ko-KR" b="0" i="0" dirty="0">
                <a:solidFill>
                  <a:srgbClr val="52738C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1984.4.10&gt;</a:t>
            </a:r>
          </a:p>
          <a:p>
            <a:pPr algn="l"/>
            <a:endParaRPr lang="ko-KR" altLang="en-US" b="0" i="0" dirty="0">
              <a:solidFill>
                <a:srgbClr val="2A2927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l"/>
            <a:r>
              <a:rPr lang="ko-KR" altLang="en-US" b="0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② 농경지는 전세권의 목적으로 하지 못한다</a:t>
            </a:r>
            <a:r>
              <a:rPr lang="en-US" altLang="ko-KR" b="0" i="0" dirty="0">
                <a:solidFill>
                  <a:srgbClr val="2A2927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DBF6E-8BC5-78C3-F03F-4EBFCAAE16BC}"/>
              </a:ext>
            </a:extLst>
          </p:cNvPr>
          <p:cNvSpPr txBox="1"/>
          <p:nvPr/>
        </p:nvSpPr>
        <p:spPr>
          <a:xfrm>
            <a:off x="662152" y="3794234"/>
            <a:ext cx="1040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전세권 설정방법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집주인의 동의가 필수적으로 필요함</a:t>
            </a:r>
            <a:endParaRPr lang="en-US" altLang="ko-K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3965F-7561-5598-22BD-ADD3DF802781}"/>
              </a:ext>
            </a:extLst>
          </p:cNvPr>
          <p:cNvSpPr txBox="1"/>
          <p:nvPr/>
        </p:nvSpPr>
        <p:spPr>
          <a:xfrm>
            <a:off x="662152" y="4645572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최대장점</a:t>
            </a:r>
            <a:endParaRPr lang="en-US" altLang="ko-KR" dirty="0"/>
          </a:p>
          <a:p>
            <a:r>
              <a:rPr lang="ko-KR" altLang="en-US" dirty="0"/>
              <a:t>보증금 미반환시 </a:t>
            </a:r>
            <a:r>
              <a:rPr lang="ko-KR" altLang="en-US" dirty="0" err="1"/>
              <a:t>소송없이</a:t>
            </a:r>
            <a:r>
              <a:rPr lang="ko-KR" altLang="en-US" dirty="0"/>
              <a:t> 바로 경매절차 돌입가능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772AF-58E6-8594-0CBC-8A5B54CC9B70}"/>
              </a:ext>
            </a:extLst>
          </p:cNvPr>
          <p:cNvSpPr txBox="1"/>
          <p:nvPr/>
        </p:nvSpPr>
        <p:spPr>
          <a:xfrm>
            <a:off x="548830" y="398287"/>
            <a:ext cx="462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임대차 </a:t>
            </a:r>
            <a:r>
              <a:rPr lang="ko-KR" altLang="en-US" sz="24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계약시</a:t>
            </a:r>
            <a:r>
              <a:rPr lang="ko-KR" altLang="en-US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 전세권 의무 설정</a:t>
            </a:r>
            <a:endParaRPr lang="en-US" altLang="ko-KR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479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7D274D-8A4D-E12E-D29F-372FE56C55B8}"/>
              </a:ext>
            </a:extLst>
          </p:cNvPr>
          <p:cNvSpPr txBox="1"/>
          <p:nvPr/>
        </p:nvSpPr>
        <p:spPr>
          <a:xfrm>
            <a:off x="512999" y="1164788"/>
            <a:ext cx="256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프레젠테이션 제목을 입력합니다</a:t>
            </a:r>
            <a:r>
              <a:rPr lang="en-US" altLang="ko-KR" sz="1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.</a:t>
            </a:r>
            <a:endParaRPr lang="ko-KR" altLang="en-US" sz="1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1713D-0BFA-7BAC-033D-9832FA18DDB3}"/>
              </a:ext>
            </a:extLst>
          </p:cNvPr>
          <p:cNvSpPr txBox="1"/>
          <p:nvPr/>
        </p:nvSpPr>
        <p:spPr>
          <a:xfrm>
            <a:off x="418108" y="1529120"/>
            <a:ext cx="34836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경청해주셔서</a:t>
            </a:r>
            <a:endParaRPr lang="en-US" altLang="ko-KR" sz="4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  <a:p>
            <a:r>
              <a: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감사합니다</a:t>
            </a:r>
            <a:r>
              <a:rPr lang="en-US" altLang="ko-KR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70C0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.</a:t>
            </a:r>
            <a:endParaRPr lang="ko-KR" altLang="en-US" sz="4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70C0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60F3FCF-4087-5716-70B0-C8D1952EFC43}"/>
              </a:ext>
            </a:extLst>
          </p:cNvPr>
          <p:cNvSpPr/>
          <p:nvPr/>
        </p:nvSpPr>
        <p:spPr>
          <a:xfrm>
            <a:off x="528367" y="3098781"/>
            <a:ext cx="5535549" cy="5818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77D360-5CBF-0925-6750-72030DF3BF89}"/>
              </a:ext>
            </a:extLst>
          </p:cNvPr>
          <p:cNvSpPr txBox="1"/>
          <p:nvPr/>
        </p:nvSpPr>
        <p:spPr>
          <a:xfrm>
            <a:off x="658996" y="3218988"/>
            <a:ext cx="383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00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월 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00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일 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00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시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, </a:t>
            </a:r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장소명을 기재합니다</a:t>
            </a:r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.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BEAE9D-B77C-42E9-1FA5-0A3DB9C77DEC}"/>
              </a:ext>
            </a:extLst>
          </p:cNvPr>
          <p:cNvSpPr txBox="1"/>
          <p:nvPr/>
        </p:nvSpPr>
        <p:spPr>
          <a:xfrm>
            <a:off x="517927" y="4012403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LOGO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5E4951-512B-EEEF-57C3-15ED60AF0D6C}"/>
              </a:ext>
            </a:extLst>
          </p:cNvPr>
          <p:cNvSpPr txBox="1"/>
          <p:nvPr/>
        </p:nvSpPr>
        <p:spPr>
          <a:xfrm>
            <a:off x="517927" y="4684549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LOGO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10260A-C0D7-91DF-AE45-177B4524B98D}"/>
              </a:ext>
            </a:extLst>
          </p:cNvPr>
          <p:cNvSpPr txBox="1"/>
          <p:nvPr/>
        </p:nvSpPr>
        <p:spPr>
          <a:xfrm>
            <a:off x="1846213" y="4012403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LOGO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EB49DE-F41B-4CE5-14B9-208664ED8FE5}"/>
              </a:ext>
            </a:extLst>
          </p:cNvPr>
          <p:cNvSpPr txBox="1"/>
          <p:nvPr/>
        </p:nvSpPr>
        <p:spPr>
          <a:xfrm>
            <a:off x="1846213" y="4684549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LOGO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B3536-B04A-0E7E-D6F6-3EE3EF93A990}"/>
              </a:ext>
            </a:extLst>
          </p:cNvPr>
          <p:cNvSpPr txBox="1"/>
          <p:nvPr/>
        </p:nvSpPr>
        <p:spPr>
          <a:xfrm>
            <a:off x="3174499" y="4012403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LOGO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51F9BE-CE86-2AC8-3037-F9BB7DE723D6}"/>
              </a:ext>
            </a:extLst>
          </p:cNvPr>
          <p:cNvSpPr txBox="1"/>
          <p:nvPr/>
        </p:nvSpPr>
        <p:spPr>
          <a:xfrm>
            <a:off x="3174499" y="4684549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IBM Plex Sans KR" panose="020B0803050203000203" pitchFamily="50" charset="-127"/>
                <a:ea typeface="IBM Plex Sans KR" panose="020B0803050203000203" pitchFamily="50" charset="-127"/>
              </a:rPr>
              <a:t>LOGO</a:t>
            </a:r>
            <a:endParaRPr lang="ko-KR" altLang="en-US" sz="2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IBM Plex Sans KR" panose="020B0803050203000203" pitchFamily="50" charset="-127"/>
              <a:ea typeface="IBM Plex Sans KR" panose="020B0803050203000203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39E429-A53C-D57C-64ED-0B4904BA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067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7766A18D-AB28-93D2-F032-5F8D9083DFF7}"/>
              </a:ext>
            </a:extLst>
          </p:cNvPr>
          <p:cNvSpPr/>
          <p:nvPr/>
        </p:nvSpPr>
        <p:spPr>
          <a:xfrm>
            <a:off x="0" y="8878"/>
            <a:ext cx="12192001" cy="6858002"/>
          </a:xfrm>
          <a:prstGeom prst="rect">
            <a:avLst/>
          </a:prstGeom>
          <a:gradFill>
            <a:gsLst>
              <a:gs pos="42000">
                <a:srgbClr val="E5F0F9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313B9-2176-EEA5-0BA9-1FB28AD89EB2}"/>
              </a:ext>
            </a:extLst>
          </p:cNvPr>
          <p:cNvSpPr txBox="1"/>
          <p:nvPr/>
        </p:nvSpPr>
        <p:spPr>
          <a:xfrm>
            <a:off x="658995" y="1939016"/>
            <a:ext cx="5197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/>
              <a:t>경청해 주셔서</a:t>
            </a:r>
            <a:endParaRPr lang="en-US" altLang="ko-KR" sz="4400" dirty="0"/>
          </a:p>
          <a:p>
            <a:r>
              <a:rPr lang="en-US" altLang="ko-KR" sz="4400" dirty="0"/>
              <a:t> </a:t>
            </a:r>
            <a:r>
              <a:rPr lang="ko-KR" altLang="en-US" sz="4400" dirty="0"/>
              <a:t> 감사합니다</a:t>
            </a:r>
            <a:r>
              <a:rPr lang="en-US" altLang="ko-KR" sz="4400" dirty="0"/>
              <a:t>.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3733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359</Words>
  <Application>Microsoft Office PowerPoint</Application>
  <PresentationFormat>와이드스크린</PresentationFormat>
  <Paragraphs>67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IBM Plex Sans KR</vt:lpstr>
      <vt:lpstr>Noto Sans KR</vt:lpstr>
      <vt:lpstr>굴림</vt:lpstr>
      <vt:lpstr>나눔고딕</vt:lpstr>
      <vt:lpstr>나눔바른고딕</vt:lpstr>
      <vt:lpstr>Malgun Gothic</vt:lpstr>
      <vt:lpstr>Malgun Gothic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yoonsangrim</dc:creator>
  <cp:lastModifiedBy>H6598</cp:lastModifiedBy>
  <cp:revision>10</cp:revision>
  <dcterms:created xsi:type="dcterms:W3CDTF">2023-04-18T02:28:26Z</dcterms:created>
  <dcterms:modified xsi:type="dcterms:W3CDTF">2023-07-10T08:20:25Z</dcterms:modified>
</cp:coreProperties>
</file>